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5" r:id="rId4"/>
    <p:sldId id="274" r:id="rId5"/>
    <p:sldId id="266" r:id="rId6"/>
    <p:sldId id="277" r:id="rId7"/>
    <p:sldId id="269" r:id="rId8"/>
    <p:sldId id="268" r:id="rId9"/>
    <p:sldId id="263" r:id="rId10"/>
    <p:sldId id="262" r:id="rId11"/>
    <p:sldId id="285" r:id="rId12"/>
    <p:sldId id="286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263C8-F0AF-4132-BA6E-FDEAA3944325}">
          <p14:sldIdLst>
            <p14:sldId id="257"/>
          </p14:sldIdLst>
        </p14:section>
        <p14:section name="work flow" id="{9DB51190-65F6-45C4-9E1F-78DE48827379}">
          <p14:sldIdLst>
            <p14:sldId id="276"/>
            <p14:sldId id="275"/>
            <p14:sldId id="274"/>
          </p14:sldIdLst>
        </p14:section>
        <p14:section name="regions" id="{1D5D63BE-2190-46DB-A44D-B0EFB449F502}">
          <p14:sldIdLst>
            <p14:sldId id="266"/>
            <p14:sldId id="277"/>
            <p14:sldId id="269"/>
            <p14:sldId id="268"/>
            <p14:sldId id="263"/>
            <p14:sldId id="262"/>
          </p14:sldIdLst>
        </p14:section>
        <p14:section name="exploratory analysis" id="{824298E5-8759-4860-8E8F-F0781DC8A04A}">
          <p14:sldIdLst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6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B17D-D230-4ACF-9D40-72E79AD99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05CCE-C963-4286-9F74-6BD4A7413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4EAEE-581D-4EAE-9451-27BBA0E2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BBC28-1E3F-4894-8D3B-9553B23BF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A884F-EC9C-4B84-B438-5E0230A8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838E-0EC8-43E7-B8FE-EFB744D7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4BCE1-CDD3-46D1-9941-B6117E852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0C02E-246D-4D06-9FE2-F4AC5EC9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DBD4-A5B3-4BA1-B183-0D022419F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C1B58-7D75-4130-A999-A8A8DE72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1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E1755-6F85-4219-983E-A3FB9C9FA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47D32-BADD-45EE-B29A-36F31A6A3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5C00B-A95E-45C8-8978-122141A6C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7131D-19BC-4F4D-B415-AFD358A4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0FF3F-5D0B-4492-BEA6-EC539260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4916-F1CC-4CD3-8C8D-EFEF8887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DE90-1342-4AB4-822F-6E2D4B27B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0F5FF-E06E-4F8E-ABAD-116EEF2F9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E04E6-873D-41B0-80C4-DEF20FB5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2AE65-4085-44B9-AB0E-C1B2DD4B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5E4C-5BD3-4F64-B958-CB6F0F8E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D70A-C727-4BAF-BE64-036A4458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762FA-A5FA-4EA8-B28C-E2D38EB9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F540-B677-425A-BD95-8EDB4350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A216D-D9AC-45F2-981E-EABFBFD8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5BEC-FCA7-466B-B91C-59FAACE8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55B3F-DF2C-432C-86CB-3334F739D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E35AC-8472-4650-A14F-A7E3B106B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07677-0E29-4626-A129-29E62CC9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C7EBB-42E2-4785-87CE-485E4FCD2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880A3-EB51-4964-873F-089D849C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535F-88D2-4EB8-A975-5D515579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51792-7FBE-4326-ADCC-1B906528E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084A4-5DFF-4A59-BA0D-0E3B6F965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A12CD-542A-4CC2-A8B9-FA6B6BAE8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9CAED-C1B9-45A4-AED4-CD19C39D5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35F7EF-5DD1-4DDD-825C-70E9DB31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9AFBE-011A-450E-936C-6EFF79F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AD172-BBCD-4342-A0DA-CCCC92A1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0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0730-30C5-451F-8239-B28C27A9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CDC6F-71B8-49CD-839B-30BDB401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7DB9-D2DC-48EB-BBD4-54CBFE4B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B391D-D257-4182-B79E-452B8332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0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D4D06-23C9-4757-9079-AB1A67F39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7D3BA-00C5-463A-937E-2E5F6A2F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8DA06-E1BC-41B2-80F7-5E80B5B8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2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E6DE-5E25-4DA7-933F-276D7170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479B-D03D-47B7-A575-799EDCC07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BCD69-4DB1-4C60-8423-13484992A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DB748-0956-45B1-898E-EBCFFE61A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0B593-41B2-4A35-BE67-98BDCA96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4FD3E-62AD-4968-BD79-D39C6A14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1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224F-C698-48D4-8964-F3DA233A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52F83-E300-45E5-BEAA-435D04506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8E9B4-15D9-4A8A-9C56-379EF7E00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D12D4-82F7-472E-8002-28E94325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7F0D5-5345-4FEB-A76A-D22D15969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D86EA-1401-4FC8-AF27-702AE653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8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6889F6-54E9-488F-AA7C-5E22FF52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B61C5-F2D9-42FC-98F7-A9DE34347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5368-5231-4687-B5E5-CB80656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732A3-21D8-454F-B88A-57398FE4F0F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508DD-1D1A-4468-9AFB-887810D8A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CB0C6-0564-4DE9-9B47-AAC5FBF2F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6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hsl.jrc.ec.europa.eu/" TargetMode="External"/><Relationship Id="rId2" Type="http://schemas.openxmlformats.org/officeDocument/2006/relationships/hyperlink" Target="https://zenodo.org/record/6364594#.YsgpS3ZByb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acedata.copernicus.eu/web/cscda/dataset-details?articleId=394198" TargetMode="External"/><Relationship Id="rId5" Type="http://schemas.openxmlformats.org/officeDocument/2006/relationships/hyperlink" Target="https://blog.google/products/earth/dynamic-world-land-cover-data/" TargetMode="External"/><Relationship Id="rId4" Type="http://schemas.openxmlformats.org/officeDocument/2006/relationships/hyperlink" Target="https://eogdata.mines.edu/products/vn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udapt.org/lcz-map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102-0D39-464B-AA8A-1F91FF5A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WB Carbon Monitor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988B-7A6B-4D31-8922-294BB32A1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Residential </a:t>
            </a:r>
          </a:p>
          <a:p>
            <a:r>
              <a:rPr lang="en-US" dirty="0"/>
              <a:t>Work flow and exploratory analysis</a:t>
            </a:r>
          </a:p>
          <a:p>
            <a:r>
              <a:rPr lang="en-US" dirty="0"/>
              <a:t>CZ</a:t>
            </a:r>
            <a:r>
              <a:rPr lang="en-US"/>
              <a:t>, 2022-07-27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843191-378B-44F5-870B-AE73FADC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9" y="623206"/>
            <a:ext cx="3901711" cy="25209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19314-892F-4078-9280-4B1279CA9EF1}"/>
              </a:ext>
            </a:extLst>
          </p:cNvPr>
          <p:cNvSpPr/>
          <p:nvPr/>
        </p:nvSpPr>
        <p:spPr>
          <a:xfrm>
            <a:off x="429183" y="28886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93448-674D-4A54-AC9D-D242209C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324" y="139431"/>
            <a:ext cx="4930412" cy="17922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B1C2BC-02AD-4489-B0C5-87605B64882F}"/>
              </a:ext>
            </a:extLst>
          </p:cNvPr>
          <p:cNvSpPr/>
          <p:nvPr/>
        </p:nvSpPr>
        <p:spPr>
          <a:xfrm>
            <a:off x="1518499" y="134974"/>
            <a:ext cx="38584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39.65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40.95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39.80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4FDB81-A61C-4316-BA65-6DB21B9D3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8" y="3796578"/>
            <a:ext cx="3639632" cy="29385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EE631F-1AA8-4262-9BFB-9003AC6D95E4}"/>
              </a:ext>
            </a:extLst>
          </p:cNvPr>
          <p:cNvSpPr/>
          <p:nvPr/>
        </p:nvSpPr>
        <p:spPr>
          <a:xfrm>
            <a:off x="357915" y="334233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76E057-A3F0-42D6-9404-BF4B9801C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084" y="3796578"/>
            <a:ext cx="5053312" cy="21700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32BF93-FAF7-4EA5-8C76-E9F1BEB4382A}"/>
              </a:ext>
            </a:extLst>
          </p:cNvPr>
          <p:cNvSpPr/>
          <p:nvPr/>
        </p:nvSpPr>
        <p:spPr>
          <a:xfrm>
            <a:off x="1326845" y="3332005"/>
            <a:ext cx="3745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38.67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27.28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38.58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27.49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43618A-DB06-41A2-863A-6AD5110AB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521" y="1918270"/>
            <a:ext cx="3671004" cy="1748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0E8D8-C77C-434F-B7CC-387544EEF7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46"/>
          <a:stretch/>
        </p:blipFill>
        <p:spPr>
          <a:xfrm>
            <a:off x="8616203" y="5322938"/>
            <a:ext cx="3407846" cy="15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6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8689-04CA-4C0C-BC09-49FFBE7B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gridded map with no time 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5EE72-D8AE-4BAE-91BF-8496B8FF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0" y="4166551"/>
            <a:ext cx="3559660" cy="259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BE6140-6419-463B-9BDC-121E1A53ADAD}"/>
              </a:ext>
            </a:extLst>
          </p:cNvPr>
          <p:cNvSpPr/>
          <p:nvPr/>
        </p:nvSpPr>
        <p:spPr>
          <a:xfrm>
            <a:off x="754380" y="1629728"/>
            <a:ext cx="9883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polygon layers, such as administrative division, buildings, …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raster layers, such as LCZ, night light,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Bind data to polygons layers, such as population, area,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Rasterize the polygon layers (polygon -&gt; raster)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Unify the resolution for all the raster layers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Calculate emission raster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Make output dataset and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35A70-DFFE-4B5B-8FC4-BBDB3DE70AB8}"/>
              </a:ext>
            </a:extLst>
          </p:cNvPr>
          <p:cNvSpPr txBox="1"/>
          <p:nvPr/>
        </p:nvSpPr>
        <p:spPr>
          <a:xfrm>
            <a:off x="495300" y="386579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9F456-DC0F-4917-8D7A-4DBCD209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60" y="3930048"/>
            <a:ext cx="3863340" cy="286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80136-A8FC-4E81-BD26-B4908C71C7D3}"/>
              </a:ext>
            </a:extLst>
          </p:cNvPr>
          <p:cNvSpPr txBox="1"/>
          <p:nvPr/>
        </p:nvSpPr>
        <p:spPr>
          <a:xfrm>
            <a:off x="4366260" y="37453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+ raster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4B327-645E-4017-AAEA-62A2E321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43" y="2861148"/>
            <a:ext cx="2963807" cy="23931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95C1D1-E16D-4C8D-A4B8-5DA2C1C2F577}"/>
              </a:ext>
            </a:extLst>
          </p:cNvPr>
          <p:cNvSpPr/>
          <p:nvPr/>
        </p:nvSpPr>
        <p:spPr>
          <a:xfrm>
            <a:off x="8089018" y="2524330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Rasterize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DDE3D-D639-4DA7-94A7-1001EBF0A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854" y="4299622"/>
            <a:ext cx="2650539" cy="23333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4BC1D8-0F78-4D78-AF59-B121C036A199}"/>
              </a:ext>
            </a:extLst>
          </p:cNvPr>
          <p:cNvSpPr/>
          <p:nvPr/>
        </p:nvSpPr>
        <p:spPr>
          <a:xfrm>
            <a:off x="7955168" y="5100423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7E3EE-4E90-4C36-A5C8-998939916DB9}"/>
              </a:ext>
            </a:extLst>
          </p:cNvPr>
          <p:cNvSpPr/>
          <p:nvPr/>
        </p:nvSpPr>
        <p:spPr>
          <a:xfrm>
            <a:off x="9431854" y="6499858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density</a:t>
            </a:r>
          </a:p>
        </p:txBody>
      </p:sp>
    </p:spTree>
    <p:extLst>
      <p:ext uri="{BB962C8B-B14F-4D97-AF65-F5344CB8AC3E}">
        <p14:creationId xmlns:p14="http://schemas.microsoft.com/office/powerpoint/2010/main" val="169521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BB632-3FBD-4E6F-B1B6-9B3AF84F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06" y="875399"/>
            <a:ext cx="5196381" cy="4256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CE06B-F3D6-4AEB-A749-7DF93B9C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064" y="1032892"/>
            <a:ext cx="4813332" cy="39875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2EF24-1528-4724-9187-D983DBE0C2BC}"/>
              </a:ext>
            </a:extLst>
          </p:cNvPr>
          <p:cNvSpPr/>
          <p:nvPr/>
        </p:nvSpPr>
        <p:spPr>
          <a:xfrm>
            <a:off x="745236" y="6144559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Simple emission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(density + area*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lcz_height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)* population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B179C-D01F-4059-BB5F-13380EC5B2E7}"/>
              </a:ext>
            </a:extLst>
          </p:cNvPr>
          <p:cNvSpPr/>
          <p:nvPr/>
        </p:nvSpPr>
        <p:spPr>
          <a:xfrm>
            <a:off x="8836974" y="5089423"/>
            <a:ext cx="274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Higher resolution is also possible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196E9-BC02-415A-867F-28268DFC1DAD}"/>
              </a:ext>
            </a:extLst>
          </p:cNvPr>
          <p:cNvSpPr/>
          <p:nvPr/>
        </p:nvSpPr>
        <p:spPr>
          <a:xfrm>
            <a:off x="3414631" y="5155897"/>
            <a:ext cx="2200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Base resolution</a:t>
            </a: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500*500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28265-E0C3-4128-B81B-2C4539AF4C77}"/>
              </a:ext>
            </a:extLst>
          </p:cNvPr>
          <p:cNvSpPr txBox="1"/>
          <p:nvPr/>
        </p:nvSpPr>
        <p:spPr>
          <a:xfrm>
            <a:off x="146304" y="209331"/>
            <a:ext cx="3362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output for </a:t>
            </a:r>
            <a:r>
              <a:rPr lang="en-US" sz="2400" b="1" dirty="0" err="1"/>
              <a:t>Ordu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0206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8575-4FC9-4B1D-A525-35232A5C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F1C76-4216-4EFA-A7F4-2DA931A85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40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clean and re-organize code and data: 2 weeks, Oct. 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Clean the code structure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Make the pipeline possible to plug any dataset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a module that predict building features</a:t>
            </a:r>
          </a:p>
          <a:p>
            <a:r>
              <a:rPr lang="en-US" dirty="0"/>
              <a:t>Emission map based on large-small grid: 2 weeks, Oct 20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emission will be firstly disaggregated with coarse but important layers, such as nightlight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emission will be further disaggregated with fine layers inside the coarse layer grid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E_builidng</a:t>
            </a:r>
            <a:r>
              <a:rPr lang="en-US" dirty="0"/>
              <a:t> = </a:t>
            </a:r>
            <a:r>
              <a:rPr lang="en-US" dirty="0" err="1"/>
              <a:t>E_tot</a:t>
            </a:r>
            <a:r>
              <a:rPr lang="en-US" dirty="0"/>
              <a:t> * (</a:t>
            </a:r>
            <a:r>
              <a:rPr lang="en-US" dirty="0" err="1"/>
              <a:t>W_coarse</a:t>
            </a:r>
            <a:r>
              <a:rPr lang="en-US" dirty="0"/>
              <a:t> * </a:t>
            </a:r>
            <a:r>
              <a:rPr lang="en-US" dirty="0" err="1"/>
              <a:t>M_coarse</a:t>
            </a:r>
            <a:r>
              <a:rPr lang="en-US" dirty="0"/>
              <a:t>) * (</a:t>
            </a:r>
            <a:r>
              <a:rPr lang="en-US" altLang="zh-CN" dirty="0" err="1"/>
              <a:t>W_fine</a:t>
            </a:r>
            <a:r>
              <a:rPr lang="en-US" altLang="zh-CN" dirty="0"/>
              <a:t> * </a:t>
            </a:r>
            <a:r>
              <a:rPr lang="en-US" altLang="zh-CN" dirty="0" err="1"/>
              <a:t>M_fine</a:t>
            </a:r>
            <a:r>
              <a:rPr lang="en-US" altLang="zh-CN" dirty="0"/>
              <a:t>) * </a:t>
            </a:r>
            <a:r>
              <a:rPr lang="en-US" altLang="zh-CN" dirty="0" err="1"/>
              <a:t>M_building</a:t>
            </a:r>
            <a:endParaRPr lang="en-US" altLang="zh-CN" dirty="0"/>
          </a:p>
          <a:p>
            <a:pPr marL="914400" lvl="2" indent="0">
              <a:buNone/>
            </a:pPr>
            <a:r>
              <a:rPr lang="en-US" dirty="0"/>
              <a:t>E: emission</a:t>
            </a:r>
          </a:p>
          <a:p>
            <a:pPr marL="914400" lvl="2" indent="0">
              <a:buNone/>
            </a:pPr>
            <a:r>
              <a:rPr lang="en-US" dirty="0"/>
              <a:t>W: weight based on layer</a:t>
            </a:r>
          </a:p>
          <a:p>
            <a:pPr marL="914400" lvl="2" indent="0">
              <a:buNone/>
            </a:pPr>
            <a:r>
              <a:rPr lang="en-US" dirty="0"/>
              <a:t>M: modifier based on grid/building property</a:t>
            </a:r>
          </a:p>
          <a:p>
            <a:r>
              <a:rPr lang="en-US" dirty="0"/>
              <a:t>Final outputs: 1 week, Oct. 28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6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0033729-BDAB-4E01-AD2A-825BE2A24311}"/>
              </a:ext>
            </a:extLst>
          </p:cNvPr>
          <p:cNvGrpSpPr/>
          <p:nvPr/>
        </p:nvGrpSpPr>
        <p:grpSpPr>
          <a:xfrm>
            <a:off x="545932" y="2616601"/>
            <a:ext cx="1885154" cy="1737450"/>
            <a:chOff x="873620" y="4528068"/>
            <a:chExt cx="1885154" cy="1737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574D2-6C65-45D9-A7E5-F8396D63B250}"/>
                </a:ext>
              </a:extLst>
            </p:cNvPr>
            <p:cNvSpPr txBox="1"/>
            <p:nvPr/>
          </p:nvSpPr>
          <p:spPr>
            <a:xfrm>
              <a:off x="927307" y="4528068"/>
              <a:ext cx="1831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Total near-real-time </a:t>
              </a:r>
            </a:p>
            <a:p>
              <a:r>
                <a:rPr lang="en-US" sz="1400" b="1" dirty="0"/>
                <a:t>CO2 Emission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5CE7EFD-30DD-450D-B618-6FA0F713ED7B}"/>
                </a:ext>
              </a:extLst>
            </p:cNvPr>
            <p:cNvGrpSpPr/>
            <p:nvPr/>
          </p:nvGrpSpPr>
          <p:grpSpPr>
            <a:xfrm>
              <a:off x="873620" y="5173289"/>
              <a:ext cx="1831480" cy="1092229"/>
              <a:chOff x="3027540" y="624149"/>
              <a:chExt cx="1831480" cy="1092229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20A2DF4-195B-48D3-BF13-F04986190C45}"/>
                  </a:ext>
                </a:extLst>
              </p:cNvPr>
              <p:cNvSpPr/>
              <p:nvPr/>
            </p:nvSpPr>
            <p:spPr>
              <a:xfrm>
                <a:off x="3365459" y="848444"/>
                <a:ext cx="1051560" cy="453666"/>
              </a:xfrm>
              <a:custGeom>
                <a:avLst/>
                <a:gdLst>
                  <a:gd name="connsiteX0" fmla="*/ 0 w 1051560"/>
                  <a:gd name="connsiteY0" fmla="*/ 381000 h 453666"/>
                  <a:gd name="connsiteX1" fmla="*/ 184785 w 1051560"/>
                  <a:gd name="connsiteY1" fmla="*/ 274320 h 453666"/>
                  <a:gd name="connsiteX2" fmla="*/ 379095 w 1051560"/>
                  <a:gd name="connsiteY2" fmla="*/ 373380 h 453666"/>
                  <a:gd name="connsiteX3" fmla="*/ 649605 w 1051560"/>
                  <a:gd name="connsiteY3" fmla="*/ 230505 h 453666"/>
                  <a:gd name="connsiteX4" fmla="*/ 807720 w 1051560"/>
                  <a:gd name="connsiteY4" fmla="*/ 449580 h 453666"/>
                  <a:gd name="connsiteX5" fmla="*/ 1051560 w 1051560"/>
                  <a:gd name="connsiteY5" fmla="*/ 0 h 45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1560" h="453666">
                    <a:moveTo>
                      <a:pt x="0" y="381000"/>
                    </a:moveTo>
                    <a:cubicBezTo>
                      <a:pt x="60801" y="328295"/>
                      <a:pt x="121603" y="275590"/>
                      <a:pt x="184785" y="274320"/>
                    </a:cubicBezTo>
                    <a:cubicBezTo>
                      <a:pt x="247967" y="273050"/>
                      <a:pt x="301625" y="380682"/>
                      <a:pt x="379095" y="373380"/>
                    </a:cubicBezTo>
                    <a:cubicBezTo>
                      <a:pt x="456565" y="366078"/>
                      <a:pt x="578168" y="217805"/>
                      <a:pt x="649605" y="230505"/>
                    </a:cubicBezTo>
                    <a:cubicBezTo>
                      <a:pt x="721042" y="243205"/>
                      <a:pt x="740727" y="487998"/>
                      <a:pt x="807720" y="449580"/>
                    </a:cubicBezTo>
                    <a:cubicBezTo>
                      <a:pt x="874713" y="411162"/>
                      <a:pt x="963136" y="205581"/>
                      <a:pt x="105156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D839607-2DC6-4818-B838-71FBE73F1310}"/>
                  </a:ext>
                </a:extLst>
              </p:cNvPr>
              <p:cNvSpPr/>
              <p:nvPr/>
            </p:nvSpPr>
            <p:spPr>
              <a:xfrm>
                <a:off x="332412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CF468C-F415-4E5D-A289-5832034B1D3A}"/>
                  </a:ext>
                </a:extLst>
              </p:cNvPr>
              <p:cNvSpPr/>
              <p:nvPr/>
            </p:nvSpPr>
            <p:spPr>
              <a:xfrm>
                <a:off x="3510818" y="107254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DC0CD0-7FB3-4EA7-A9DB-59646C786B66}"/>
                  </a:ext>
                </a:extLst>
              </p:cNvPr>
              <p:cNvSpPr/>
              <p:nvPr/>
            </p:nvSpPr>
            <p:spPr>
              <a:xfrm>
                <a:off x="369750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8E827A6-6FB7-4449-9539-872FBAF467D9}"/>
                  </a:ext>
                </a:extLst>
              </p:cNvPr>
              <p:cNvSpPr/>
              <p:nvPr/>
            </p:nvSpPr>
            <p:spPr>
              <a:xfrm>
                <a:off x="3971828" y="10268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F34C33-0214-4871-B07E-6654315CC409}"/>
                  </a:ext>
                </a:extLst>
              </p:cNvPr>
              <p:cNvSpPr/>
              <p:nvPr/>
            </p:nvSpPr>
            <p:spPr>
              <a:xfrm>
                <a:off x="4124228" y="12554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3B71DE7-5E51-42A3-9EE8-9F399C56C8A4}"/>
                  </a:ext>
                </a:extLst>
              </p:cNvPr>
              <p:cNvSpPr/>
              <p:nvPr/>
            </p:nvSpPr>
            <p:spPr>
              <a:xfrm>
                <a:off x="4380527" y="8210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5A162CC-9A64-46DB-9A2D-4BE2B2979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540" y="1531620"/>
                <a:ext cx="18314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FA8D9C7-FA2D-4C73-94B9-20FCD52E4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9460" y="624149"/>
                <a:ext cx="0" cy="1092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DBFCEA9-8ACE-47E3-8E2E-48E7B4225830}"/>
              </a:ext>
            </a:extLst>
          </p:cNvPr>
          <p:cNvSpPr/>
          <p:nvPr/>
        </p:nvSpPr>
        <p:spPr>
          <a:xfrm>
            <a:off x="2839142" y="3522182"/>
            <a:ext cx="465826" cy="3100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3C1A5C-153A-4EAB-935F-E7A9C58342C9}"/>
              </a:ext>
            </a:extLst>
          </p:cNvPr>
          <p:cNvGrpSpPr/>
          <p:nvPr/>
        </p:nvGrpSpPr>
        <p:grpSpPr>
          <a:xfrm>
            <a:off x="8826193" y="2507299"/>
            <a:ext cx="2688428" cy="2314394"/>
            <a:chOff x="8551902" y="2478746"/>
            <a:chExt cx="2688428" cy="231439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6E59AC9-3ABF-4836-B91D-A1C0411C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7890" y="2883261"/>
              <a:ext cx="1764931" cy="151363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D3DFD8-1DD7-46AB-9350-C21D4AB5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7556" y="3053441"/>
              <a:ext cx="1764931" cy="151363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0116595-232D-457C-AF40-5A8EA777B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7222" y="3279501"/>
              <a:ext cx="1764931" cy="151363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014889-154C-41A2-85FF-0AF8B69FCF2E}"/>
                </a:ext>
              </a:extLst>
            </p:cNvPr>
            <p:cNvSpPr/>
            <p:nvPr/>
          </p:nvSpPr>
          <p:spPr>
            <a:xfrm>
              <a:off x="8551902" y="2478746"/>
              <a:ext cx="26884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Near-real-time Grid CO2 Emission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C22F3E8-27D9-4575-8600-672734105208}"/>
              </a:ext>
            </a:extLst>
          </p:cNvPr>
          <p:cNvSpPr/>
          <p:nvPr/>
        </p:nvSpPr>
        <p:spPr>
          <a:xfrm>
            <a:off x="231479" y="225411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Near-real-time Grid CO2 Emission </a:t>
            </a:r>
            <a:r>
              <a:rPr lang="en-US" sz="2000" b="1" i="1" dirty="0"/>
              <a:t>= f(Total Emission, Spatial Modifier, Temporal Modifier)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374585-A558-4BB5-BDE5-5A67C21433D1}"/>
              </a:ext>
            </a:extLst>
          </p:cNvPr>
          <p:cNvSpPr/>
          <p:nvPr/>
        </p:nvSpPr>
        <p:spPr>
          <a:xfrm>
            <a:off x="475176" y="4442125"/>
            <a:ext cx="2325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u="sng" dirty="0"/>
              <a:t>Total regional emission from carbon monitor database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EF476F-2050-41B7-B645-6C0A60FD561F}"/>
              </a:ext>
            </a:extLst>
          </p:cNvPr>
          <p:cNvGrpSpPr/>
          <p:nvPr/>
        </p:nvGrpSpPr>
        <p:grpSpPr>
          <a:xfrm>
            <a:off x="3547270" y="701552"/>
            <a:ext cx="4989759" cy="6056869"/>
            <a:chOff x="3071379" y="744401"/>
            <a:chExt cx="4989759" cy="60568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C6406-7E48-4FBF-AC68-6389DF1A0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1940" y="1311317"/>
              <a:ext cx="2045989" cy="175468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A8FE1E-701F-4FB9-9192-CB4AB8BD2DD1}"/>
                </a:ext>
              </a:extLst>
            </p:cNvPr>
            <p:cNvGrpSpPr/>
            <p:nvPr/>
          </p:nvGrpSpPr>
          <p:grpSpPr>
            <a:xfrm>
              <a:off x="3986868" y="4396900"/>
              <a:ext cx="2324263" cy="1909879"/>
              <a:chOff x="3912458" y="3629372"/>
              <a:chExt cx="2324263" cy="190987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EE9CE7-5CA9-4506-9E4B-A5D5A8F95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2458" y="362937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173C91C-FAE9-4572-9EB0-F6870F61E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2124" y="379955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F38648B-E544-4133-A55E-18395FDD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790" y="4025612"/>
                <a:ext cx="1764931" cy="1513639"/>
              </a:xfrm>
              <a:prstGeom prst="rect">
                <a:avLst/>
              </a:prstGeom>
            </p:spPr>
          </p:pic>
        </p:grp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89BA13EB-48DD-4733-BD92-21C266B8C4F3}"/>
                </a:ext>
              </a:extLst>
            </p:cNvPr>
            <p:cNvSpPr/>
            <p:nvPr/>
          </p:nvSpPr>
          <p:spPr>
            <a:xfrm rot="10800000">
              <a:off x="3071379" y="883918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1DA437BF-880D-4AF7-B0DB-BCFE30BDFFDC}"/>
                </a:ext>
              </a:extLst>
            </p:cNvPr>
            <p:cNvSpPr/>
            <p:nvPr/>
          </p:nvSpPr>
          <p:spPr>
            <a:xfrm>
              <a:off x="6854472" y="899157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B2883F8-A2AD-43A4-8C31-EAE925A01783}"/>
                </a:ext>
              </a:extLst>
            </p:cNvPr>
            <p:cNvSpPr/>
            <p:nvPr/>
          </p:nvSpPr>
          <p:spPr>
            <a:xfrm>
              <a:off x="7595312" y="3565031"/>
              <a:ext cx="465826" cy="3100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DA551C-FB26-4934-938C-65C8821A8EF0}"/>
                </a:ext>
              </a:extLst>
            </p:cNvPr>
            <p:cNvSpPr/>
            <p:nvPr/>
          </p:nvSpPr>
          <p:spPr>
            <a:xfrm>
              <a:off x="3662180" y="744401"/>
              <a:ext cx="2394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Spatial Modifier </a:t>
              </a:r>
            </a:p>
            <a:p>
              <a:r>
                <a:rPr lang="en-US" sz="1400" i="1" u="sng" dirty="0"/>
                <a:t>The base emission for the grid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EFEDA96-CD58-4D3A-A8BA-999FAD054ED3}"/>
                </a:ext>
              </a:extLst>
            </p:cNvPr>
            <p:cNvSpPr/>
            <p:nvPr/>
          </p:nvSpPr>
          <p:spPr>
            <a:xfrm>
              <a:off x="3506467" y="3840854"/>
              <a:ext cx="33100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Temporal Modifier</a:t>
              </a:r>
            </a:p>
            <a:p>
              <a:r>
                <a:rPr lang="en-US" sz="1400" i="1" u="sng" dirty="0"/>
                <a:t>The emission varied with time for the grid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D0AE8-9786-448C-8B7D-7387924CDB83}"/>
                </a:ext>
              </a:extLst>
            </p:cNvPr>
            <p:cNvSpPr/>
            <p:nvPr/>
          </p:nvSpPr>
          <p:spPr>
            <a:xfrm>
              <a:off x="3807105" y="3082393"/>
              <a:ext cx="25759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f(building, household, population, land use type, heating/cooking source, …)</a:t>
              </a:r>
              <a:endParaRPr lang="en-US" sz="12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6A73A3-1BB6-4321-840D-1BEF0EA93767}"/>
                </a:ext>
              </a:extLst>
            </p:cNvPr>
            <p:cNvSpPr/>
            <p:nvPr/>
          </p:nvSpPr>
          <p:spPr>
            <a:xfrm>
              <a:off x="3689052" y="6339605"/>
              <a:ext cx="29448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f(electricity, nightlight, surface temperature, air temperature, …)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64D57E6-AC92-4B90-961B-7DB7E4DFAAEE}"/>
              </a:ext>
            </a:extLst>
          </p:cNvPr>
          <p:cNvSpPr txBox="1"/>
          <p:nvPr/>
        </p:nvSpPr>
        <p:spPr>
          <a:xfrm>
            <a:off x="10363978" y="4918431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100*100 </a:t>
            </a:r>
            <a:r>
              <a:rPr lang="en-US" altLang="zh-CN" sz="1050" i="1" dirty="0"/>
              <a:t>m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97220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39E8E3-0058-400E-9A75-2345B81E68E2}"/>
              </a:ext>
            </a:extLst>
          </p:cNvPr>
          <p:cNvSpPr/>
          <p:nvPr/>
        </p:nvSpPr>
        <p:spPr>
          <a:xfrm>
            <a:off x="205740" y="243482"/>
            <a:ext cx="11727180" cy="63859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65CC7-DF91-4A57-A8BA-D8038A9EDE9E}"/>
              </a:ext>
            </a:extLst>
          </p:cNvPr>
          <p:cNvSpPr txBox="1"/>
          <p:nvPr/>
        </p:nvSpPr>
        <p:spPr>
          <a:xfrm>
            <a:off x="390087" y="342541"/>
            <a:ext cx="853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Near-real-time Grid CO2 Emission in City’s Residential Area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AB44C-1CE4-4720-98EF-9663C7054D69}"/>
              </a:ext>
            </a:extLst>
          </p:cNvPr>
          <p:cNvSpPr/>
          <p:nvPr/>
        </p:nvSpPr>
        <p:spPr>
          <a:xfrm>
            <a:off x="1524000" y="896065"/>
            <a:ext cx="7360920" cy="343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09F7B-9334-46AA-B63F-DB1B24EA7BB8}"/>
              </a:ext>
            </a:extLst>
          </p:cNvPr>
          <p:cNvSpPr txBox="1"/>
          <p:nvPr/>
        </p:nvSpPr>
        <p:spPr>
          <a:xfrm>
            <a:off x="1584961" y="994052"/>
            <a:ext cx="242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Spatial Modifier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143B1-C9D5-4E2F-B27B-86A41D849DE3}"/>
              </a:ext>
            </a:extLst>
          </p:cNvPr>
          <p:cNvSpPr/>
          <p:nvPr/>
        </p:nvSpPr>
        <p:spPr>
          <a:xfrm>
            <a:off x="9296401" y="896064"/>
            <a:ext cx="2392680" cy="253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i="1" dirty="0"/>
              <a:t> </a:t>
            </a:r>
            <a:r>
              <a:rPr lang="en-US" sz="2000" b="1" i="1" dirty="0">
                <a:solidFill>
                  <a:schemeClr val="bg1"/>
                </a:solidFill>
              </a:rPr>
              <a:t>f(Total Emission,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Spatial Modifier,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Temporal Modifier)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5D5F7-D5C9-45A0-A7DB-2338468002ED}"/>
              </a:ext>
            </a:extLst>
          </p:cNvPr>
          <p:cNvSpPr txBox="1"/>
          <p:nvPr/>
        </p:nvSpPr>
        <p:spPr>
          <a:xfrm>
            <a:off x="9326483" y="994051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37FF10-0410-4268-84E5-9FAB5E40D53F}"/>
              </a:ext>
            </a:extLst>
          </p:cNvPr>
          <p:cNvSpPr/>
          <p:nvPr/>
        </p:nvSpPr>
        <p:spPr>
          <a:xfrm>
            <a:off x="4817098" y="1449464"/>
            <a:ext cx="3762208" cy="2660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89392-EDFB-412A-8F1E-FD7D35429D3E}"/>
              </a:ext>
            </a:extLst>
          </p:cNvPr>
          <p:cNvSpPr txBox="1"/>
          <p:nvPr/>
        </p:nvSpPr>
        <p:spPr>
          <a:xfrm>
            <a:off x="4875676" y="1480779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05C3-5BA6-4BAD-A143-A1D67960DC06}"/>
              </a:ext>
            </a:extLst>
          </p:cNvPr>
          <p:cNvSpPr/>
          <p:nvPr/>
        </p:nvSpPr>
        <p:spPr>
          <a:xfrm>
            <a:off x="9296400" y="3741421"/>
            <a:ext cx="2392680" cy="2720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Spatial res: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100*100 m or 500*500 m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Temporal res: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Daily or weekly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DBEAF5-3DD7-470F-BA83-8FF49ADE999D}"/>
              </a:ext>
            </a:extLst>
          </p:cNvPr>
          <p:cNvSpPr/>
          <p:nvPr/>
        </p:nvSpPr>
        <p:spPr>
          <a:xfrm>
            <a:off x="1830028" y="1449465"/>
            <a:ext cx="2665803" cy="1298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651D65-160D-4212-B4C4-5BF5B1F445F4}"/>
              </a:ext>
            </a:extLst>
          </p:cNvPr>
          <p:cNvSpPr/>
          <p:nvPr/>
        </p:nvSpPr>
        <p:spPr>
          <a:xfrm>
            <a:off x="1845268" y="2929177"/>
            <a:ext cx="2665803" cy="118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81DAFE-623B-4234-A5F9-B01AD6EDDB1F}"/>
              </a:ext>
            </a:extLst>
          </p:cNvPr>
          <p:cNvGrpSpPr/>
          <p:nvPr/>
        </p:nvGrpSpPr>
        <p:grpSpPr>
          <a:xfrm>
            <a:off x="1524000" y="4573855"/>
            <a:ext cx="7360920" cy="1887948"/>
            <a:chOff x="579120" y="4627511"/>
            <a:chExt cx="7360920" cy="18879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A50D464-5626-42EE-8A6B-9FDC1A63F766}"/>
                </a:ext>
              </a:extLst>
            </p:cNvPr>
            <p:cNvGrpSpPr/>
            <p:nvPr/>
          </p:nvGrpSpPr>
          <p:grpSpPr>
            <a:xfrm>
              <a:off x="579120" y="4627511"/>
              <a:ext cx="7360920" cy="1887948"/>
              <a:chOff x="982980" y="4770359"/>
              <a:chExt cx="6423660" cy="10570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1F7A35-2131-475E-B7D1-CA25ACA135F3}"/>
                  </a:ext>
                </a:extLst>
              </p:cNvPr>
              <p:cNvSpPr/>
              <p:nvPr/>
            </p:nvSpPr>
            <p:spPr>
              <a:xfrm>
                <a:off x="982980" y="4770359"/>
                <a:ext cx="6423660" cy="10570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E6CA7-49B6-405E-8B83-EA1F69DAAED8}"/>
                  </a:ext>
                </a:extLst>
              </p:cNvPr>
              <p:cNvSpPr txBox="1"/>
              <p:nvPr/>
            </p:nvSpPr>
            <p:spPr>
              <a:xfrm>
                <a:off x="1068707" y="4838883"/>
                <a:ext cx="6071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Temporal Modifier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9D2606-1B24-49E0-A7DD-0D174DC37CCF}"/>
                </a:ext>
              </a:extLst>
            </p:cNvPr>
            <p:cNvSpPr/>
            <p:nvPr/>
          </p:nvSpPr>
          <p:spPr>
            <a:xfrm>
              <a:off x="764920" y="5128966"/>
              <a:ext cx="3357500" cy="1239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78C224-6F80-4F56-9887-B9BD0345F1AD}"/>
                </a:ext>
              </a:extLst>
            </p:cNvPr>
            <p:cNvSpPr/>
            <p:nvPr/>
          </p:nvSpPr>
          <p:spPr>
            <a:xfrm>
              <a:off x="4375161" y="5128967"/>
              <a:ext cx="3357500" cy="12399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B43AB3-9C48-4D96-8456-C7CFDD3C79C2}"/>
                </a:ext>
              </a:extLst>
            </p:cNvPr>
            <p:cNvSpPr/>
            <p:nvPr/>
          </p:nvSpPr>
          <p:spPr>
            <a:xfrm>
              <a:off x="824218" y="5565942"/>
              <a:ext cx="3048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Electricity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VIIRS nightlights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8E2901-C297-4FB4-99A5-3191F135F512}"/>
                </a:ext>
              </a:extLst>
            </p:cNvPr>
            <p:cNvSpPr txBox="1"/>
            <p:nvPr/>
          </p:nvSpPr>
          <p:spPr>
            <a:xfrm>
              <a:off x="863155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Energy consumption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A1334F-9927-45C8-8C99-6507CBFA0E99}"/>
                </a:ext>
              </a:extLst>
            </p:cNvPr>
            <p:cNvSpPr txBox="1"/>
            <p:nvPr/>
          </p:nvSpPr>
          <p:spPr>
            <a:xfrm>
              <a:off x="4485466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Climate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760D3D-38E0-4091-8283-7F5DB1663544}"/>
                </a:ext>
              </a:extLst>
            </p:cNvPr>
            <p:cNvSpPr/>
            <p:nvPr/>
          </p:nvSpPr>
          <p:spPr>
            <a:xfrm>
              <a:off x="4485466" y="5565942"/>
              <a:ext cx="25757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Air temperature,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Land surface temperature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620630A-E82D-48E7-8B49-4E486022716F}"/>
              </a:ext>
            </a:extLst>
          </p:cNvPr>
          <p:cNvSpPr txBox="1"/>
          <p:nvPr/>
        </p:nvSpPr>
        <p:spPr>
          <a:xfrm>
            <a:off x="1830028" y="1461371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Economic indicator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EE751C-D355-4A2B-93C4-8FBC01F867CE}"/>
              </a:ext>
            </a:extLst>
          </p:cNvPr>
          <p:cNvSpPr txBox="1"/>
          <p:nvPr/>
        </p:nvSpPr>
        <p:spPr>
          <a:xfrm>
            <a:off x="1858591" y="2984964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Land use/cover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A3ED90-0752-4EE4-AE32-F043E995CE65}"/>
              </a:ext>
            </a:extLst>
          </p:cNvPr>
          <p:cNvSpPr/>
          <p:nvPr/>
        </p:nvSpPr>
        <p:spPr>
          <a:xfrm>
            <a:off x="1874551" y="1767712"/>
            <a:ext cx="304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Population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Households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u="sng" dirty="0">
                <a:solidFill>
                  <a:schemeClr val="bg1"/>
                </a:solidFill>
              </a:rPr>
              <a:t>GDP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energy source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</a:p>
          <a:p>
            <a:r>
              <a:rPr lang="en-US" sz="1600" u="sng" dirty="0">
                <a:solidFill>
                  <a:schemeClr val="bg1"/>
                </a:solidFill>
              </a:rPr>
              <a:t>Cooking/heating source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126F6E-227C-4ED1-B18E-543314744231}"/>
              </a:ext>
            </a:extLst>
          </p:cNvPr>
          <p:cNvSpPr/>
          <p:nvPr/>
        </p:nvSpPr>
        <p:spPr>
          <a:xfrm>
            <a:off x="1858591" y="3305466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LCZ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human settlement layer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google landcover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r>
              <a:rPr lang="en-US" sz="1600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AF2667-1303-478A-841C-F9D103E949D8}"/>
              </a:ext>
            </a:extLst>
          </p:cNvPr>
          <p:cNvSpPr/>
          <p:nvPr/>
        </p:nvSpPr>
        <p:spPr>
          <a:xfrm>
            <a:off x="6986791" y="2272462"/>
            <a:ext cx="1298519" cy="74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Microsoft database (unlabeled)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E7DF42-D261-4BE2-9B69-658AC365CF1E}"/>
              </a:ext>
            </a:extLst>
          </p:cNvPr>
          <p:cNvSpPr/>
          <p:nvPr/>
        </p:nvSpPr>
        <p:spPr>
          <a:xfrm>
            <a:off x="4929016" y="1796008"/>
            <a:ext cx="304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Area, Height, Type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43AAC5-2C73-49BB-AE3E-6819F0C1D0FE}"/>
              </a:ext>
            </a:extLst>
          </p:cNvPr>
          <p:cNvSpPr/>
          <p:nvPr/>
        </p:nvSpPr>
        <p:spPr>
          <a:xfrm>
            <a:off x="5021850" y="2270562"/>
            <a:ext cx="1677364" cy="17030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ML model based on Open street map Buildings (OSMB) and other </a:t>
            </a:r>
            <a:r>
              <a:rPr lang="en-US" sz="1600" dirty="0">
                <a:solidFill>
                  <a:schemeClr val="bg1"/>
                </a:solidFill>
              </a:rPr>
              <a:t>land use/cover</a:t>
            </a:r>
            <a:r>
              <a:rPr lang="en-US" sz="1600" dirty="0"/>
              <a:t> datasets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D33C9D-5D4F-4086-B883-5EF18048D288}"/>
              </a:ext>
            </a:extLst>
          </p:cNvPr>
          <p:cNvSpPr/>
          <p:nvPr/>
        </p:nvSpPr>
        <p:spPr>
          <a:xfrm>
            <a:off x="6990000" y="3189416"/>
            <a:ext cx="1298519" cy="7842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Building Prediction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D427F3-E38C-4711-9540-6142FAE1AB5C}"/>
              </a:ext>
            </a:extLst>
          </p:cNvPr>
          <p:cNvCxnSpPr>
            <a:cxnSpLocks/>
            <a:stCxn id="41" idx="1"/>
            <a:endCxn id="43" idx="3"/>
          </p:cNvCxnSpPr>
          <p:nvPr/>
        </p:nvCxnSpPr>
        <p:spPr>
          <a:xfrm rot="10800000" flipV="1">
            <a:off x="6699215" y="2647140"/>
            <a:ext cx="287577" cy="474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EB2C9F4-6F89-43C3-A87B-CF8EDBF99059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6699214" y="3122094"/>
            <a:ext cx="290786" cy="459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EEAC8D7-6972-4B33-B48F-F190CF7FB25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8884920" y="2162532"/>
            <a:ext cx="411481" cy="453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9DF1042-841B-4E71-AD0C-32A0E036FA3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8884920" y="2162532"/>
            <a:ext cx="411481" cy="3355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981073-A6E1-4960-86F4-82BED307C6A0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flipH="1">
            <a:off x="10492740" y="3429000"/>
            <a:ext cx="1" cy="31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A56818-6D95-4069-B196-28C938A0BEDC}"/>
              </a:ext>
            </a:extLst>
          </p:cNvPr>
          <p:cNvSpPr txBox="1"/>
          <p:nvPr/>
        </p:nvSpPr>
        <p:spPr>
          <a:xfrm>
            <a:off x="9353951" y="3827264"/>
            <a:ext cx="113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Output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7E6BF3-AA93-490D-95CA-BAD1D3824430}"/>
              </a:ext>
            </a:extLst>
          </p:cNvPr>
          <p:cNvSpPr txBox="1"/>
          <p:nvPr/>
        </p:nvSpPr>
        <p:spPr>
          <a:xfrm>
            <a:off x="9288780" y="949345"/>
            <a:ext cx="239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Emission estimator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DFED53-2B09-4361-A160-124F2E70B1FB}"/>
              </a:ext>
            </a:extLst>
          </p:cNvPr>
          <p:cNvSpPr/>
          <p:nvPr/>
        </p:nvSpPr>
        <p:spPr>
          <a:xfrm rot="16200000">
            <a:off x="-1999540" y="3303820"/>
            <a:ext cx="5565739" cy="750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 near-real-time CO2 emission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(from carbon monitor database) </a:t>
            </a:r>
            <a:endParaRPr lang="en-US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37AE50D-0201-4DE4-A838-11E98D20CC99}"/>
              </a:ext>
            </a:extLst>
          </p:cNvPr>
          <p:cNvCxnSpPr>
            <a:stCxn id="72" idx="2"/>
            <a:endCxn id="8" idx="1"/>
          </p:cNvCxnSpPr>
          <p:nvPr/>
        </p:nvCxnSpPr>
        <p:spPr>
          <a:xfrm flipV="1">
            <a:off x="1158444" y="2615923"/>
            <a:ext cx="365556" cy="1063011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60FDA7F-B39A-4AA8-BA72-084E288EAA8D}"/>
              </a:ext>
            </a:extLst>
          </p:cNvPr>
          <p:cNvCxnSpPr>
            <a:cxnSpLocks/>
            <a:stCxn id="72" idx="2"/>
            <a:endCxn id="9" idx="1"/>
          </p:cNvCxnSpPr>
          <p:nvPr/>
        </p:nvCxnSpPr>
        <p:spPr>
          <a:xfrm>
            <a:off x="1158444" y="3678934"/>
            <a:ext cx="365556" cy="1838895"/>
          </a:xfrm>
          <a:prstGeom prst="bentConnector5">
            <a:avLst>
              <a:gd name="adj1" fmla="val 37521"/>
              <a:gd name="adj2" fmla="val 34533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1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1058F-F397-4FC5-9E16-8CD1633BB2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99641" y="149860"/>
          <a:ext cx="9497058" cy="658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686">
                  <a:extLst>
                    <a:ext uri="{9D8B030D-6E8A-4147-A177-3AD203B41FA5}">
                      <a16:colId xmlns:a16="http://schemas.microsoft.com/office/drawing/2014/main" val="1020541092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3057637211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2270909776"/>
                    </a:ext>
                  </a:extLst>
                </a:gridCol>
              </a:tblGrid>
              <a:tr h="346086">
                <a:tc>
                  <a:txBody>
                    <a:bodyPr/>
                    <a:lstStyle/>
                    <a:p>
                      <a:r>
                        <a:rPr lang="en-US" sz="1400" dirty="0"/>
                        <a:t>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93153"/>
                  </a:ext>
                </a:extLst>
              </a:tr>
              <a:tr h="346086">
                <a:tc rowSpan="5">
                  <a:txBody>
                    <a:bodyPr/>
                    <a:lstStyle/>
                    <a:p>
                      <a:r>
                        <a:rPr lang="en-US" sz="1400" dirty="0"/>
                        <a:t>Country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heating/cooking source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r>
                        <a:rPr lang="en-US" sz="1400" dirty="0"/>
                        <a:t>Census data or governmental statistical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159233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energy structure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82851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GDP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76404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Poverty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431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Other economic indicator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82962"/>
                  </a:ext>
                </a:extLst>
              </a:tr>
              <a:tr h="346086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City/division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  <a:endParaRPr lang="en-US" sz="1400" u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5587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number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00300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size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558761"/>
                  </a:ext>
                </a:extLst>
              </a:tr>
              <a:tr h="346086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Polygon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Building number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ML model output trained with MS building dataset, OSMB dataset, and other grid-based dataset, such as LCZ, 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DEM, </a:t>
                      </a:r>
                      <a:r>
                        <a:rPr lang="en-US" sz="1400" dirty="0"/>
                        <a:t>night light,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86610"/>
                  </a:ext>
                </a:extLst>
              </a:tr>
              <a:tr h="58558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Building area, type, level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58936"/>
                  </a:ext>
                </a:extLst>
              </a:tr>
              <a:tr h="346086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Grid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LCZ (100*100m)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https://zenodo.org/record/6364594#.YsgpS3ZBybg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3805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Human settlement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https://ghsl.jrc.ec.europa.eu</a:t>
                      </a:r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08940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VIIRS nightlights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https://eogdata.mines.edu/products/vnl/</a:t>
                      </a:r>
                      <a:endParaRPr lang="en-US" sz="10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83628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dirty="0">
                          <a:effectLst/>
                        </a:rPr>
                        <a:t>Google 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5"/>
                        </a:rPr>
                        <a:t>https://blog.google/products/earth/dynamic-world-land-cover-data/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97071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https://spacedata.copernicus.eu/web/cscda/dataset-details?articleId=394198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14568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Land surface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6287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Air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ERA5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8050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2A8C105-FF21-484F-828A-58A860C224BC}"/>
              </a:ext>
            </a:extLst>
          </p:cNvPr>
          <p:cNvSpPr txBox="1">
            <a:spLocks/>
          </p:cNvSpPr>
          <p:nvPr/>
        </p:nvSpPr>
        <p:spPr>
          <a:xfrm>
            <a:off x="43181" y="149860"/>
            <a:ext cx="2156460" cy="604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4677F-C11B-4047-B548-5E2843D81D3C}"/>
              </a:ext>
            </a:extLst>
          </p:cNvPr>
          <p:cNvSpPr txBox="1"/>
          <p:nvPr/>
        </p:nvSpPr>
        <p:spPr>
          <a:xfrm>
            <a:off x="86869" y="809014"/>
            <a:ext cx="18577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the datasets are not limited in those are listed, and we will replace some of those datasets if we find some alternative dataset with higher quality.</a:t>
            </a:r>
          </a:p>
        </p:txBody>
      </p:sp>
    </p:spTree>
    <p:extLst>
      <p:ext uri="{BB962C8B-B14F-4D97-AF65-F5344CB8AC3E}">
        <p14:creationId xmlns:p14="http://schemas.microsoft.com/office/powerpoint/2010/main" val="2538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955-180D-4C24-A6B2-4A2BCA8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defines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1F63-AF88-4C80-8A85-5AA6255C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26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Regions need to be defined with boxes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Administrative divisions include large non-urban areas (not of our interests)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Continuous urban areas are divide into parts by administrative division</a:t>
            </a:r>
          </a:p>
          <a:p>
            <a:r>
              <a:rPr lang="en-US" sz="2400" dirty="0"/>
              <a:t>Uncertainties</a:t>
            </a:r>
          </a:p>
          <a:p>
            <a:pPr lvl="1"/>
            <a:r>
              <a:rPr lang="en-US" sz="2000" dirty="0"/>
              <a:t>We assume the selected regions has the same administrative region data, such as population, household number,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D761-A617-4D43-A671-16B499EB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15" y="3979136"/>
            <a:ext cx="4250381" cy="269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256BA-3E22-4139-8FF3-7AF3FE3B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6" y="4023452"/>
            <a:ext cx="6507062" cy="2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9CFC-9463-4D9B-87B3-983AA74E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select the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56A6C-15B3-4BBB-A643-C96AA5117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most populated region (urban area) for the proposed cities will be included.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closely adjacent populated regions will also be included until the we see a clear break of the urban area, or the region become too large.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adjust the region based on the MS buildings and LCZ maps (world urban database, </a:t>
            </a:r>
            <a:r>
              <a:rPr lang="en-US" dirty="0">
                <a:hlinkClick r:id="rId2"/>
              </a:rPr>
              <a:t>https://www.wudapt.org/lcz-maps/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 of the dense building areas (both MS buildings and LCZ categories) are included in our regions</a:t>
            </a:r>
          </a:p>
        </p:txBody>
      </p:sp>
    </p:spTree>
    <p:extLst>
      <p:ext uri="{BB962C8B-B14F-4D97-AF65-F5344CB8AC3E}">
        <p14:creationId xmlns:p14="http://schemas.microsoft.com/office/powerpoint/2010/main" val="40984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F6A-4A6E-4080-AA5D-7E3EA5B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690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LCZ class and color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73C1-7C2F-4D52-BBBD-27BD61C1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36" y="69053"/>
            <a:ext cx="5517884" cy="674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7D5C8-C1D7-4E5A-AA44-D5C9724B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0" t="800" b="2756"/>
          <a:stretch/>
        </p:blipFill>
        <p:spPr>
          <a:xfrm>
            <a:off x="560508" y="1123078"/>
            <a:ext cx="488004" cy="546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14598-526C-44FE-B092-2782935CF06D}"/>
              </a:ext>
            </a:extLst>
          </p:cNvPr>
          <p:cNvSpPr txBox="1"/>
          <p:nvPr/>
        </p:nvSpPr>
        <p:spPr>
          <a:xfrm>
            <a:off x="957071" y="6214348"/>
            <a:ext cx="22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over 10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BF23-ACC3-49C9-967C-8A907E03CB68}"/>
              </a:ext>
            </a:extLst>
          </p:cNvPr>
          <p:cNvSpPr txBox="1"/>
          <p:nvPr/>
        </p:nvSpPr>
        <p:spPr>
          <a:xfrm>
            <a:off x="957070" y="5899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3-9 stories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309-4A03-4B78-8EED-BEF9BCE56DB1}"/>
              </a:ext>
            </a:extLst>
          </p:cNvPr>
          <p:cNvSpPr txBox="1"/>
          <p:nvPr/>
        </p:nvSpPr>
        <p:spPr>
          <a:xfrm>
            <a:off x="969866" y="556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1-3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3BD9F-DFDD-4DB7-AFA0-922CF1BA7DCB}"/>
              </a:ext>
            </a:extLst>
          </p:cNvPr>
          <p:cNvSpPr txBox="1"/>
          <p:nvPr/>
        </p:nvSpPr>
        <p:spPr>
          <a:xfrm>
            <a:off x="921464" y="5245817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10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E2EC9-85B8-4FAE-8281-92F708DF7C72}"/>
              </a:ext>
            </a:extLst>
          </p:cNvPr>
          <p:cNvSpPr txBox="1"/>
          <p:nvPr/>
        </p:nvSpPr>
        <p:spPr>
          <a:xfrm>
            <a:off x="957070" y="49279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3-9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61BA-C67E-4D21-834A-C741C95DBB4E}"/>
              </a:ext>
            </a:extLst>
          </p:cNvPr>
          <p:cNvSpPr txBox="1"/>
          <p:nvPr/>
        </p:nvSpPr>
        <p:spPr>
          <a:xfrm>
            <a:off x="957069" y="46127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1-3 stories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A4EC8-AFDF-4225-9D93-338187B7FC41}"/>
              </a:ext>
            </a:extLst>
          </p:cNvPr>
          <p:cNvSpPr txBox="1"/>
          <p:nvPr/>
        </p:nvSpPr>
        <p:spPr>
          <a:xfrm>
            <a:off x="957069" y="4293567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42BC-89EB-4605-B165-11E49F13ACF6}"/>
              </a:ext>
            </a:extLst>
          </p:cNvPr>
          <p:cNvSpPr txBox="1"/>
          <p:nvPr/>
        </p:nvSpPr>
        <p:spPr>
          <a:xfrm>
            <a:off x="950531" y="3978439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1-3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E2C0-65C7-4773-B720-DC8FEB162534}"/>
              </a:ext>
            </a:extLst>
          </p:cNvPr>
          <p:cNvSpPr txBox="1"/>
          <p:nvPr/>
        </p:nvSpPr>
        <p:spPr>
          <a:xfrm>
            <a:off x="1008466" y="3346073"/>
            <a:ext cx="106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DBA99-7D9C-49DA-B6A2-36357FF96A8A}"/>
              </a:ext>
            </a:extLst>
          </p:cNvPr>
          <p:cNvSpPr txBox="1"/>
          <p:nvPr/>
        </p:nvSpPr>
        <p:spPr>
          <a:xfrm>
            <a:off x="999522" y="3647063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Buildings in nature land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58135-0FD9-401D-BE5B-F5CB1EC9DD9F}"/>
              </a:ext>
            </a:extLst>
          </p:cNvPr>
          <p:cNvSpPr txBox="1"/>
          <p:nvPr/>
        </p:nvSpPr>
        <p:spPr>
          <a:xfrm>
            <a:off x="1026618" y="3068229"/>
            <a:ext cx="129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B35D-753F-467C-8DE6-FB0020C62F3F}"/>
              </a:ext>
            </a:extLst>
          </p:cNvPr>
          <p:cNvSpPr txBox="1"/>
          <p:nvPr/>
        </p:nvSpPr>
        <p:spPr>
          <a:xfrm>
            <a:off x="1026618" y="2749017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trees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CDE9C-45E7-46C4-83A2-C336FFAA1B6F}"/>
              </a:ext>
            </a:extLst>
          </p:cNvPr>
          <p:cNvSpPr txBox="1"/>
          <p:nvPr/>
        </p:nvSpPr>
        <p:spPr>
          <a:xfrm>
            <a:off x="1020080" y="24338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94E7D-C75D-41FD-B1BC-3C6324E98C3E}"/>
              </a:ext>
            </a:extLst>
          </p:cNvPr>
          <p:cNvSpPr txBox="1"/>
          <p:nvPr/>
        </p:nvSpPr>
        <p:spPr>
          <a:xfrm>
            <a:off x="1078015" y="180152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BDC2-DAE5-4006-BDE5-4D89D41FC1F9}"/>
              </a:ext>
            </a:extLst>
          </p:cNvPr>
          <p:cNvSpPr txBox="1"/>
          <p:nvPr/>
        </p:nvSpPr>
        <p:spPr>
          <a:xfrm>
            <a:off x="1069071" y="210251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plants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B4EB-E58A-431C-903D-7DEF91753C1C}"/>
              </a:ext>
            </a:extLst>
          </p:cNvPr>
          <p:cNvSpPr txBox="1"/>
          <p:nvPr/>
        </p:nvSpPr>
        <p:spPr>
          <a:xfrm>
            <a:off x="1078015" y="115005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6B0A-942A-4C84-9883-940DB105D9E9}"/>
              </a:ext>
            </a:extLst>
          </p:cNvPr>
          <p:cNvSpPr txBox="1"/>
          <p:nvPr/>
        </p:nvSpPr>
        <p:spPr>
          <a:xfrm>
            <a:off x="1069071" y="145104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193575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17A35-2674-4805-8188-AF3D91E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3" y="540105"/>
            <a:ext cx="3754507" cy="2384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9C4BD-3426-4291-BD89-6F7F9CDD4865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0F9A-22CA-4CD5-B195-364E9DE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781" y="480325"/>
            <a:ext cx="3547618" cy="24806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71B0A-E9F0-4457-9488-541F45C9DA01}"/>
              </a:ext>
            </a:extLst>
          </p:cNvPr>
          <p:cNvSpPr/>
          <p:nvPr/>
        </p:nvSpPr>
        <p:spPr>
          <a:xfrm>
            <a:off x="1197486" y="0"/>
            <a:ext cx="2669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 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30.4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30.8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29.7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31.8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F8C43-7D1A-4B4B-8BDF-B72E8EF5CB27}"/>
              </a:ext>
            </a:extLst>
          </p:cNvPr>
          <p:cNvSpPr txBox="1"/>
          <p:nvPr/>
        </p:nvSpPr>
        <p:spPr>
          <a:xfrm>
            <a:off x="4308602" y="19617"/>
            <a:ext cx="18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building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33DE0-A0CD-42B9-8AD1-9F66C012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39" y="3373915"/>
            <a:ext cx="3198021" cy="34335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123925-4062-4B12-930B-A8EDF567A4D7}"/>
              </a:ext>
            </a:extLst>
          </p:cNvPr>
          <p:cNvSpPr/>
          <p:nvPr/>
        </p:nvSpPr>
        <p:spPr>
          <a:xfrm>
            <a:off x="198053" y="2959468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0E5FA5-D541-4BE6-B049-025DB8C2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390" y="3416524"/>
            <a:ext cx="3043174" cy="33561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4EE1DD-0341-4B01-B601-D49298A5D200}"/>
              </a:ext>
            </a:extLst>
          </p:cNvPr>
          <p:cNvSpPr/>
          <p:nvPr/>
        </p:nvSpPr>
        <p:spPr>
          <a:xfrm>
            <a:off x="2092996" y="2924091"/>
            <a:ext cx="2868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25.7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26.6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28.5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2527A0-B384-4855-9C1B-BC2BC4705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375" y="388949"/>
            <a:ext cx="3428291" cy="2481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5002A-7540-4069-A804-2C3C4621B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703" y="3429000"/>
            <a:ext cx="2803387" cy="31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5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F763AD-C513-45AD-8678-B0668F8E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" y="479550"/>
            <a:ext cx="3343603" cy="32690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33F21-D66F-4D33-97CA-1FCD8487B5A5}"/>
              </a:ext>
            </a:extLst>
          </p:cNvPr>
          <p:cNvSpPr/>
          <p:nvPr/>
        </p:nvSpPr>
        <p:spPr>
          <a:xfrm>
            <a:off x="330263" y="11021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7D4E6-6569-40C8-965A-BD2BAD80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51" y="392374"/>
            <a:ext cx="4058653" cy="19409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0B8346-CB58-4174-9B81-46C5F62AB8C8}"/>
              </a:ext>
            </a:extLst>
          </p:cNvPr>
          <p:cNvSpPr/>
          <p:nvPr/>
        </p:nvSpPr>
        <p:spPr>
          <a:xfrm>
            <a:off x="3784232" y="2333292"/>
            <a:ext cx="3700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37.1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35.2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36.9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35.5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84EE1B-9098-48E4-B55E-DC24EFB44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7" y="4369012"/>
            <a:ext cx="5049542" cy="2060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09CA2F-1B88-4E52-AC3A-16C39A277F59}"/>
              </a:ext>
            </a:extLst>
          </p:cNvPr>
          <p:cNvSpPr/>
          <p:nvPr/>
        </p:nvSpPr>
        <p:spPr>
          <a:xfrm>
            <a:off x="442061" y="393379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5A27A-417F-4769-9F68-D426379B1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109" y="4274210"/>
            <a:ext cx="4253190" cy="23113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E7F2F3-24B8-41D7-9DA9-EC7E19A0A10A}"/>
              </a:ext>
            </a:extLst>
          </p:cNvPr>
          <p:cNvSpPr/>
          <p:nvPr/>
        </p:nvSpPr>
        <p:spPr>
          <a:xfrm>
            <a:off x="1240728" y="3845351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37.85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40.92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38.03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877A20-7297-4E40-B769-D5F04C7DF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636" y="392374"/>
            <a:ext cx="3851012" cy="2596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84314-8113-46E1-BF26-823E3895F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409" y="4827680"/>
            <a:ext cx="2909508" cy="16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6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942</Words>
  <Application>Microsoft Office PowerPoint</Application>
  <PresentationFormat>Widescreen</PresentationFormat>
  <Paragraphs>163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Consolas</vt:lpstr>
      <vt:lpstr>Office Theme</vt:lpstr>
      <vt:lpstr>WB Carbon Monitor Cities</vt:lpstr>
      <vt:lpstr>PowerPoint Presentation</vt:lpstr>
      <vt:lpstr>PowerPoint Presentation</vt:lpstr>
      <vt:lpstr>PowerPoint Presentation</vt:lpstr>
      <vt:lpstr>Region defines</vt:lpstr>
      <vt:lpstr>How we select the region</vt:lpstr>
      <vt:lpstr>LCZ class and color scheme</vt:lpstr>
      <vt:lpstr>PowerPoint Presentation</vt:lpstr>
      <vt:lpstr>PowerPoint Presentation</vt:lpstr>
      <vt:lpstr>PowerPoint Presentation</vt:lpstr>
      <vt:lpstr>V1: gridded map with no time variance</vt:lpstr>
      <vt:lpstr>PowerPoint Presentation</vt:lpstr>
      <vt:lpstr>Timeline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WB Carbon Monitor Cities</dc:title>
  <dc:creator>czhou@LSCE.IPSL.FR</dc:creator>
  <cp:lastModifiedBy>czhou@LSCE.IPSL.FR</cp:lastModifiedBy>
  <cp:revision>8</cp:revision>
  <dcterms:created xsi:type="dcterms:W3CDTF">2022-07-28T08:27:53Z</dcterms:created>
  <dcterms:modified xsi:type="dcterms:W3CDTF">2022-09-22T09:18:37Z</dcterms:modified>
</cp:coreProperties>
</file>